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69" r:id="rId3"/>
    <p:sldId id="257" r:id="rId4"/>
    <p:sldId id="258" r:id="rId5"/>
    <p:sldId id="259" r:id="rId6"/>
    <p:sldId id="262" r:id="rId7"/>
    <p:sldId id="261" r:id="rId8"/>
    <p:sldId id="263" r:id="rId9"/>
    <p:sldId id="260" r:id="rId10"/>
    <p:sldId id="264" r:id="rId11"/>
    <p:sldId id="265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/>
    <p:restoredTop sz="83687"/>
  </p:normalViewPr>
  <p:slideViewPr>
    <p:cSldViewPr snapToGrid="0" snapToObjects="1">
      <p:cViewPr varScale="1">
        <p:scale>
          <a:sx n="53" d="100"/>
          <a:sy n="53" d="100"/>
        </p:scale>
        <p:origin x="10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0541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JSK: Title is a bit too large and your name is too small.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changed font size a bit.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about using different colors for name or title?</a:t>
            </a: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9638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1474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4386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 want to mention on this slide: we wanted to analyze the physical properties and how their appearance changed in different filters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Arcsec</a:t>
            </a:r>
            <a:r>
              <a:rPr lang="en-US" dirty="0"/>
              <a:t>*400 = unit of au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Au/206265. = in unit of pc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Pc -&gt; light year</a:t>
            </a:r>
            <a:r>
              <a:rPr lang="en-US" baseline="0" dirty="0"/>
              <a:t> (ly)  *3.26</a:t>
            </a:r>
            <a:endParaRPr dirty="0"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2243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1087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Fonts are too small</a:t>
            </a: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4410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1540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3rd bullet is not because of physical reason but because of observational constraints.: </a:t>
            </a:r>
            <a:r>
              <a:rPr lang="en-US" sz="1200" b="1"/>
              <a:t>Notice how there are few (or no) points at longer wavelengthre are few (or no) points at longer wavelengths</a:t>
            </a:r>
            <a:endParaRPr sz="1200" b="1"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4574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375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look -&gt; appear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Variability: say that you are already working on it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1037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Relationship Id="rId9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936295" y="688798"/>
            <a:ext cx="10319400" cy="15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endParaRPr sz="4800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Photoevaporating Protoplanetary Disks near Young Massive Stars in the Orion Nebula </a:t>
            </a:r>
            <a:endParaRPr sz="4400" dirty="0"/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1421108" y="2688046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Mackenzie James</a:t>
            </a:r>
            <a:endParaRPr sz="3600" dirty="0">
              <a:solidFill>
                <a:srgbClr val="FFF2CC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Mentor: Dr.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Jinyoung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Serena Kim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Arizona Space Grant Symposium, April 14</a:t>
            </a:r>
            <a:r>
              <a:rPr lang="en-US" sz="2800" b="0" i="0" u="none" strike="noStrike" cap="none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2018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6862" y="4713120"/>
            <a:ext cx="1468492" cy="1960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9850" y="4665902"/>
            <a:ext cx="2276300" cy="1889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19207" y="5381385"/>
            <a:ext cx="5147801" cy="1173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2566625" y="365125"/>
            <a:ext cx="7494600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A9F8F3"/>
                </a:solidFill>
                <a:latin typeface="Calibri"/>
                <a:ea typeface="Calibri"/>
                <a:cs typeface="Calibri"/>
                <a:sym typeface="Calibri"/>
              </a:rPr>
              <a:t>Conclusions and Further Work </a:t>
            </a:r>
            <a:endParaRPr>
              <a:solidFill>
                <a:srgbClr val="A9F8F3"/>
              </a:solidFill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544725" y="1409650"/>
            <a:ext cx="10809000" cy="50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/>
              <a:t> Dust disk height gets smaller for longer wavelength image:   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Grain sizes </a:t>
            </a:r>
            <a:r>
              <a:rPr lang="en-US" sz="3200"/>
              <a:t>appear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to be getting larger in the midplane.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Because we are unable to see many of the disk in longer wavelengths, this puts a limit on the size of dust grains in the silhouette disks.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future work I want to look more into the variability of the disks.</a:t>
            </a:r>
            <a:endParaRPr/>
          </a:p>
          <a:p>
            <a:pPr marL="45720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800"/>
              <a:t>-  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Measuring opacity and intensity of the disks </a:t>
            </a:r>
            <a:endParaRPr/>
          </a:p>
          <a:p>
            <a:pPr marL="45720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/>
              <a:t>-  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Look for more candidates to </a:t>
            </a:r>
            <a:r>
              <a:rPr lang="en-US" sz="2800"/>
              <a:t>confirm the 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trends </a:t>
            </a:r>
            <a:r>
              <a:rPr lang="en-US" sz="2800"/>
              <a:t>or modify</a:t>
            </a:r>
            <a:endParaRPr sz="2800"/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800"/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52875" y="213449"/>
            <a:ext cx="700700" cy="93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ctrTitle"/>
          </p:nvPr>
        </p:nvSpPr>
        <p:spPr>
          <a:xfrm>
            <a:off x="1411200" y="891371"/>
            <a:ext cx="9144000" cy="11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dirty="0"/>
          </a:p>
        </p:txBody>
      </p:sp>
      <p:sp>
        <p:nvSpPr>
          <p:cNvPr id="206" name="Shape 206"/>
          <p:cNvSpPr txBox="1">
            <a:spLocks noGrp="1"/>
          </p:cNvSpPr>
          <p:nvPr>
            <p:ph type="subTitle" idx="1"/>
          </p:nvPr>
        </p:nvSpPr>
        <p:spPr>
          <a:xfrm>
            <a:off x="1411200" y="2744050"/>
            <a:ext cx="9144000" cy="22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Acknowledgements: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Hubble Legacy Archive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Ricci et. </a:t>
            </a:r>
            <a:r>
              <a:rPr lang="en-US" dirty="0"/>
              <a:t>a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 (2008)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dirty="0" err="1"/>
              <a:t>Miotello</a:t>
            </a:r>
            <a:r>
              <a:rPr lang="en-US" dirty="0"/>
              <a:t> et all. (2016)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Shape 2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6862" y="4713120"/>
            <a:ext cx="1468492" cy="1960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9850" y="4665902"/>
            <a:ext cx="2276300" cy="1889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09299" y="5379706"/>
            <a:ext cx="5147801" cy="1173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Orion </a:t>
            </a:r>
            <a:r>
              <a:rPr lang="mr-IN" dirty="0"/>
              <a:t>–</a:t>
            </a:r>
            <a:r>
              <a:rPr lang="en-US" dirty="0"/>
              <a:t> Nursery of Baby Stars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5080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403A37-7400-451A-84FE-0D4CC87B3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79" y="2385769"/>
            <a:ext cx="2458352" cy="37911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A42F72-DF31-4E21-A35E-BFA2D8451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090" y="1540041"/>
            <a:ext cx="3377656" cy="4636921"/>
          </a:xfrm>
          <a:prstGeom prst="rect">
            <a:avLst/>
          </a:prstGeom>
        </p:spPr>
      </p:pic>
      <p:pic>
        <p:nvPicPr>
          <p:cNvPr id="7" name="Shape 101">
            <a:extLst>
              <a:ext uri="{FF2B5EF4-FFF2-40B4-BE49-F238E27FC236}">
                <a16:creationId xmlns:a16="http://schemas.microsoft.com/office/drawing/2014/main" id="{58879EDE-934C-4F70-AA1F-F5451E4F811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10650" y="213448"/>
            <a:ext cx="642925" cy="858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5658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2605428" y="147975"/>
            <a:ext cx="7340828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000" dirty="0">
                <a:solidFill>
                  <a:srgbClr val="A9F8F3"/>
                </a:solidFill>
              </a:rPr>
              <a:t>W</a:t>
            </a:r>
            <a:r>
              <a:rPr lang="en-US" sz="4000" b="0" i="0" u="none" strike="noStrike" cap="none" dirty="0">
                <a:solidFill>
                  <a:srgbClr val="A9F8F3"/>
                </a:solidFill>
                <a:latin typeface="Calibri"/>
                <a:ea typeface="Calibri"/>
                <a:cs typeface="Calibri"/>
                <a:sym typeface="Calibri"/>
              </a:rPr>
              <a:t>hy look in the Orion Nebula?</a:t>
            </a:r>
            <a:endParaRPr sz="4000" dirty="0">
              <a:solidFill>
                <a:srgbClr val="A9F8F3"/>
              </a:solidFill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51725" y="1334650"/>
            <a:ext cx="6529500" cy="50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90"/>
              <a:buNone/>
            </a:pPr>
            <a:endParaRPr dirty="0"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9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Orion Nebula is </a:t>
            </a:r>
            <a:r>
              <a:rPr lang="en-US" sz="3200" dirty="0"/>
              <a:t>a site of active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star formation</a:t>
            </a:r>
            <a:r>
              <a:rPr lang="en-US" sz="3200" dirty="0"/>
              <a:t> from O stars to planetary mass objects</a:t>
            </a:r>
            <a:endParaRPr sz="3600" dirty="0"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9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Stars in </a:t>
            </a:r>
            <a:r>
              <a:rPr lang="en-US" sz="3200" dirty="0"/>
              <a:t>Orion Nebula 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are ~1 </a:t>
            </a:r>
            <a:r>
              <a:rPr lang="en-US" sz="32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Myr</a:t>
            </a:r>
            <a:r>
              <a:rPr lang="en-US" sz="3200" dirty="0"/>
              <a:t> old (very young)</a:t>
            </a:r>
            <a:endParaRPr sz="3200" dirty="0"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9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It’s hypothesized that our own solar system formed in a similar environment.</a:t>
            </a:r>
            <a:endParaRPr sz="3600" dirty="0"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9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Silhouette disks </a:t>
            </a:r>
            <a:r>
              <a:rPr lang="en-US" sz="3200" dirty="0"/>
              <a:t>provide us unique laboratory to 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study the dust in young planet forming disks.</a:t>
            </a:r>
            <a:endParaRPr sz="3600" dirty="0"/>
          </a:p>
        </p:txBody>
      </p:sp>
      <p:pic>
        <p:nvPicPr>
          <p:cNvPr id="99" name="Shape 99" descr="Image result for proply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5189" r="8462"/>
          <a:stretch/>
        </p:blipFill>
        <p:spPr>
          <a:xfrm>
            <a:off x="6981225" y="1473675"/>
            <a:ext cx="4951200" cy="43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7746004" y="5971060"/>
            <a:ext cx="4104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Photo Courtesy of ESA/Hubble</a:t>
            </a:r>
            <a:endParaRPr/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10650" y="213448"/>
            <a:ext cx="642925" cy="85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960600" y="201728"/>
            <a:ext cx="42708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Silhouette Disks</a:t>
            </a:r>
            <a:endParaRPr dirty="0">
              <a:solidFill>
                <a:srgbClr val="FFFF00"/>
              </a:solidFill>
            </a:endParaRPr>
          </a:p>
        </p:txBody>
      </p:sp>
      <p:pic>
        <p:nvPicPr>
          <p:cNvPr id="108" name="Shape 10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37373" y="1200368"/>
            <a:ext cx="5717254" cy="529250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/>
          <p:nvPr/>
        </p:nvSpPr>
        <p:spPr>
          <a:xfrm>
            <a:off x="5445402" y="3751371"/>
            <a:ext cx="387528" cy="318064"/>
          </a:xfrm>
          <a:prstGeom prst="star5">
            <a:avLst>
              <a:gd name="adj" fmla="val 18142"/>
              <a:gd name="hf" fmla="val 105146"/>
              <a:gd name="vf" fmla="val 110557"/>
            </a:avLst>
          </a:prstGeom>
          <a:solidFill>
            <a:srgbClr val="FFFF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0" name="Shape 110"/>
          <p:cNvCxnSpPr>
            <a:cxnSpLocks/>
          </p:cNvCxnSpPr>
          <p:nvPr/>
        </p:nvCxnSpPr>
        <p:spPr>
          <a:xfrm>
            <a:off x="2718329" y="1167157"/>
            <a:ext cx="3114601" cy="229253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1" name="Shape 111"/>
          <p:cNvCxnSpPr>
            <a:cxnSpLocks/>
          </p:cNvCxnSpPr>
          <p:nvPr/>
        </p:nvCxnSpPr>
        <p:spPr>
          <a:xfrm flipV="1">
            <a:off x="2824716" y="4517518"/>
            <a:ext cx="3419411" cy="1233346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2" name="Shape 112"/>
          <p:cNvCxnSpPr>
            <a:cxnSpLocks/>
          </p:cNvCxnSpPr>
          <p:nvPr/>
        </p:nvCxnSpPr>
        <p:spPr>
          <a:xfrm flipV="1">
            <a:off x="2604400" y="3659926"/>
            <a:ext cx="2824614" cy="879268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3" name="Shape 113"/>
          <p:cNvCxnSpPr/>
          <p:nvPr/>
        </p:nvCxnSpPr>
        <p:spPr>
          <a:xfrm rot="10800000" flipH="1">
            <a:off x="2314412" y="3337962"/>
            <a:ext cx="3114601" cy="112233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4" name="Shape 114"/>
          <p:cNvCxnSpPr>
            <a:cxnSpLocks/>
          </p:cNvCxnSpPr>
          <p:nvPr/>
        </p:nvCxnSpPr>
        <p:spPr>
          <a:xfrm flipV="1">
            <a:off x="3004223" y="2367185"/>
            <a:ext cx="2517985" cy="9468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5" name="Shape 115"/>
          <p:cNvCxnSpPr>
            <a:cxnSpLocks/>
          </p:cNvCxnSpPr>
          <p:nvPr/>
        </p:nvCxnSpPr>
        <p:spPr>
          <a:xfrm flipH="1">
            <a:off x="6359072" y="1602365"/>
            <a:ext cx="3114599" cy="194646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6" name="Shape 116"/>
          <p:cNvCxnSpPr>
            <a:cxnSpLocks/>
          </p:cNvCxnSpPr>
          <p:nvPr/>
        </p:nvCxnSpPr>
        <p:spPr>
          <a:xfrm flipH="1" flipV="1">
            <a:off x="6096002" y="2095333"/>
            <a:ext cx="3462668" cy="779062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7" name="Shape 117"/>
          <p:cNvCxnSpPr>
            <a:cxnSpLocks/>
          </p:cNvCxnSpPr>
          <p:nvPr/>
        </p:nvCxnSpPr>
        <p:spPr>
          <a:xfrm flipH="1" flipV="1">
            <a:off x="6762988" y="3900739"/>
            <a:ext cx="2710683" cy="595322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8" name="Shape 118"/>
          <p:cNvCxnSpPr/>
          <p:nvPr/>
        </p:nvCxnSpPr>
        <p:spPr>
          <a:xfrm rot="10800000">
            <a:off x="7294737" y="5955953"/>
            <a:ext cx="2072547" cy="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19" name="Shape 119"/>
          <p:cNvSpPr txBox="1"/>
          <p:nvPr/>
        </p:nvSpPr>
        <p:spPr>
          <a:xfrm>
            <a:off x="9618653" y="5380745"/>
            <a:ext cx="2072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053-717</a:t>
            </a:r>
            <a:endParaRPr sz="2200"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Distance: 1.81 ly</a:t>
            </a:r>
            <a:endParaRPr sz="2200" dirty="0"/>
          </a:p>
        </p:txBody>
      </p:sp>
      <p:sp>
        <p:nvSpPr>
          <p:cNvPr id="120" name="Shape 120"/>
          <p:cNvSpPr txBox="1"/>
          <p:nvPr/>
        </p:nvSpPr>
        <p:spPr>
          <a:xfrm>
            <a:off x="430602" y="3148860"/>
            <a:ext cx="2248376" cy="1048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159-221</a:t>
            </a:r>
            <a:r>
              <a:rPr lang="en-US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/>
            <a:r>
              <a:rPr lang="en-US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Distance: 0.394 ly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458452" y="1982635"/>
            <a:ext cx="2145948" cy="110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163-026</a:t>
            </a:r>
            <a:endParaRPr lang="en-US" sz="2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Distance: 1.12 ly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</p:txBody>
      </p:sp>
      <p:sp>
        <p:nvSpPr>
          <p:cNvPr id="122" name="Shape 122"/>
          <p:cNvSpPr txBox="1"/>
          <p:nvPr/>
        </p:nvSpPr>
        <p:spPr>
          <a:xfrm>
            <a:off x="9618653" y="2599967"/>
            <a:ext cx="2402400" cy="8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140-1952</a:t>
            </a:r>
            <a:endParaRPr sz="2200"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Distance: 1.35 ly</a:t>
            </a:r>
            <a:endParaRPr sz="2200" dirty="0"/>
          </a:p>
        </p:txBody>
      </p:sp>
      <p:sp>
        <p:nvSpPr>
          <p:cNvPr id="123" name="Shape 123"/>
          <p:cNvSpPr txBox="1"/>
          <p:nvPr/>
        </p:nvSpPr>
        <p:spPr>
          <a:xfrm>
            <a:off x="9683303" y="1175589"/>
            <a:ext cx="2072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121-1925</a:t>
            </a:r>
            <a:r>
              <a:rPr lang="en-US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Distance: 1.56 ly</a:t>
            </a:r>
            <a:endParaRPr sz="2200" dirty="0"/>
          </a:p>
        </p:txBody>
      </p:sp>
      <p:sp>
        <p:nvSpPr>
          <p:cNvPr id="124" name="Shape 124"/>
          <p:cNvSpPr txBox="1"/>
          <p:nvPr/>
        </p:nvSpPr>
        <p:spPr>
          <a:xfrm>
            <a:off x="436297" y="599347"/>
            <a:ext cx="22017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132-1832</a:t>
            </a:r>
            <a:endParaRPr sz="2200" b="1" dirty="0"/>
          </a:p>
          <a:p>
            <a:r>
              <a:rPr lang="en-US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Distance:  1.81 light years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sz="2200" dirty="0"/>
          </a:p>
        </p:txBody>
      </p:sp>
      <p:sp>
        <p:nvSpPr>
          <p:cNvPr id="125" name="Shape 125"/>
          <p:cNvSpPr txBox="1"/>
          <p:nvPr/>
        </p:nvSpPr>
        <p:spPr>
          <a:xfrm>
            <a:off x="9618653" y="4046411"/>
            <a:ext cx="2201700" cy="8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090-326</a:t>
            </a:r>
            <a:endParaRPr sz="2200"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Distance: 0.703 ly</a:t>
            </a:r>
            <a:endParaRPr sz="2200" dirty="0"/>
          </a:p>
        </p:txBody>
      </p:sp>
      <p:sp>
        <p:nvSpPr>
          <p:cNvPr id="126" name="Shape 126"/>
          <p:cNvSpPr txBox="1"/>
          <p:nvPr/>
        </p:nvSpPr>
        <p:spPr>
          <a:xfrm>
            <a:off x="409754" y="5443240"/>
            <a:ext cx="2304804" cy="69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114-426</a:t>
            </a:r>
            <a:r>
              <a:rPr lang="en-US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Distance: 0.632 ly</a:t>
            </a:r>
            <a:endParaRPr sz="2200" dirty="0"/>
          </a:p>
        </p:txBody>
      </p:sp>
      <p:sp>
        <p:nvSpPr>
          <p:cNvPr id="127" name="Shape 127"/>
          <p:cNvSpPr txBox="1"/>
          <p:nvPr/>
        </p:nvSpPr>
        <p:spPr>
          <a:xfrm>
            <a:off x="430602" y="4307787"/>
            <a:ext cx="2408018" cy="1063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165-254</a:t>
            </a:r>
            <a:endParaRPr lang="en-US" sz="2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Distance: 0.184 ly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</p:txBody>
      </p:sp>
      <p:pic>
        <p:nvPicPr>
          <p:cNvPr id="24" name="Shape 101">
            <a:extLst>
              <a:ext uri="{FF2B5EF4-FFF2-40B4-BE49-F238E27FC236}">
                <a16:creationId xmlns:a16="http://schemas.microsoft.com/office/drawing/2014/main" id="{F1375870-DE1F-4DED-8DD8-C7C43DA36AB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10650" y="213448"/>
            <a:ext cx="642925" cy="85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079" y="223301"/>
            <a:ext cx="6772938" cy="6384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70653" y="978193"/>
            <a:ext cx="2239742" cy="2155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99963" y="978193"/>
            <a:ext cx="2252193" cy="2155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 rotWithShape="1">
          <a:blip r:embed="rId6">
            <a:alphaModFix/>
          </a:blip>
          <a:srcRect l="-278" t="6537" r="-277" b="-7092"/>
          <a:stretch/>
        </p:blipFill>
        <p:spPr>
          <a:xfrm>
            <a:off x="7058201" y="3883543"/>
            <a:ext cx="2252194" cy="2289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7">
            <a:alphaModFix/>
          </a:blip>
          <a:srcRect l="11788" r="-11787"/>
          <a:stretch/>
        </p:blipFill>
        <p:spPr>
          <a:xfrm>
            <a:off x="9499963" y="3883543"/>
            <a:ext cx="2705918" cy="215575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10056486" y="6171677"/>
            <a:ext cx="263687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132-1832</a:t>
            </a:r>
            <a:endParaRPr/>
          </a:p>
        </p:txBody>
      </p:sp>
      <p:sp>
        <p:nvSpPr>
          <p:cNvPr id="139" name="Shape 139"/>
          <p:cNvSpPr txBox="1"/>
          <p:nvPr/>
        </p:nvSpPr>
        <p:spPr>
          <a:xfrm>
            <a:off x="10056486" y="3244333"/>
            <a:ext cx="263687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114-246</a:t>
            </a:r>
            <a:endParaRPr/>
          </a:p>
        </p:txBody>
      </p:sp>
      <p:sp>
        <p:nvSpPr>
          <p:cNvPr id="140" name="Shape 140"/>
          <p:cNvSpPr txBox="1"/>
          <p:nvPr/>
        </p:nvSpPr>
        <p:spPr>
          <a:xfrm>
            <a:off x="7673160" y="3244334"/>
            <a:ext cx="263687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090-326</a:t>
            </a:r>
            <a:endParaRPr/>
          </a:p>
        </p:txBody>
      </p:sp>
      <p:sp>
        <p:nvSpPr>
          <p:cNvPr id="141" name="Shape 141"/>
          <p:cNvSpPr txBox="1"/>
          <p:nvPr/>
        </p:nvSpPr>
        <p:spPr>
          <a:xfrm>
            <a:off x="7673161" y="6171677"/>
            <a:ext cx="263687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165-254</a:t>
            </a:r>
            <a:endParaRPr/>
          </a:p>
        </p:txBody>
      </p:sp>
      <p:sp>
        <p:nvSpPr>
          <p:cNvPr id="142" name="Shape 142"/>
          <p:cNvSpPr txBox="1"/>
          <p:nvPr/>
        </p:nvSpPr>
        <p:spPr>
          <a:xfrm>
            <a:off x="7035027" y="102751"/>
            <a:ext cx="506127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Silhouette Disks of interest in Orion Nebula</a:t>
            </a:r>
            <a:endParaRPr dirty="0"/>
          </a:p>
        </p:txBody>
      </p:sp>
      <p:sp>
        <p:nvSpPr>
          <p:cNvPr id="143" name="Shape 143"/>
          <p:cNvSpPr txBox="1"/>
          <p:nvPr/>
        </p:nvSpPr>
        <p:spPr>
          <a:xfrm>
            <a:off x="3287356" y="3665010"/>
            <a:ext cx="346823" cy="36933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dirty="0"/>
          </a:p>
        </p:txBody>
      </p:sp>
      <p:sp>
        <p:nvSpPr>
          <p:cNvPr id="144" name="Shape 144"/>
          <p:cNvSpPr/>
          <p:nvPr/>
        </p:nvSpPr>
        <p:spPr>
          <a:xfrm>
            <a:off x="7173901" y="2607925"/>
            <a:ext cx="67359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3130102" y="3947043"/>
            <a:ext cx="314510" cy="3693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dirty="0"/>
          </a:p>
        </p:txBody>
      </p:sp>
      <p:sp>
        <p:nvSpPr>
          <p:cNvPr id="146" name="Shape 146"/>
          <p:cNvSpPr/>
          <p:nvPr/>
        </p:nvSpPr>
        <p:spPr>
          <a:xfrm>
            <a:off x="3123025" y="2500203"/>
            <a:ext cx="306494" cy="3693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dirty="0"/>
          </a:p>
        </p:txBody>
      </p:sp>
      <p:sp>
        <p:nvSpPr>
          <p:cNvPr id="147" name="Shape 147"/>
          <p:cNvSpPr/>
          <p:nvPr/>
        </p:nvSpPr>
        <p:spPr>
          <a:xfrm>
            <a:off x="2945732" y="3495782"/>
            <a:ext cx="330540" cy="3693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dirty="0"/>
          </a:p>
        </p:txBody>
      </p:sp>
      <p:sp>
        <p:nvSpPr>
          <p:cNvPr id="148" name="Shape 148"/>
          <p:cNvSpPr/>
          <p:nvPr/>
        </p:nvSpPr>
        <p:spPr>
          <a:xfrm>
            <a:off x="9684053" y="2667693"/>
            <a:ext cx="38664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9565666" y="5487414"/>
            <a:ext cx="3754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7095530" y="5487414"/>
            <a:ext cx="41069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976025" y="56575"/>
            <a:ext cx="25233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A9F8F3"/>
                </a:solidFill>
                <a:latin typeface="Calibri"/>
                <a:ea typeface="Calibri"/>
                <a:cs typeface="Calibri"/>
                <a:sym typeface="Calibri"/>
              </a:rPr>
              <a:t>114-426</a:t>
            </a:r>
            <a:endParaRPr>
              <a:solidFill>
                <a:srgbClr val="A9F8F3"/>
              </a:solidFill>
            </a:endParaRP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 r="818" b="760"/>
          <a:stretch/>
        </p:blipFill>
        <p:spPr>
          <a:xfrm>
            <a:off x="882743" y="1006218"/>
            <a:ext cx="10085249" cy="508024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/>
        </p:nvSpPr>
        <p:spPr>
          <a:xfrm>
            <a:off x="7700318" y="3608526"/>
            <a:ext cx="3765777" cy="2477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Interesting Points: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Disk was extremely large (~1000AU semimajor axis, 270 AU for semi minor axis).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Narrowing in the middle.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09257" y="56567"/>
            <a:ext cx="712458" cy="949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714875" y="0"/>
            <a:ext cx="2451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>
                <a:solidFill>
                  <a:srgbClr val="A9F8F3"/>
                </a:solidFill>
              </a:rPr>
              <a:t>132-1832</a:t>
            </a:r>
            <a:endParaRPr dirty="0"/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427" y="1127117"/>
            <a:ext cx="10657146" cy="521982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/>
          <p:nvPr/>
        </p:nvSpPr>
        <p:spPr>
          <a:xfrm>
            <a:off x="7871745" y="3737030"/>
            <a:ext cx="3552825" cy="2609914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/>
          <p:nvPr/>
        </p:nvSpPr>
        <p:spPr>
          <a:xfrm>
            <a:off x="8000112" y="3839740"/>
            <a:ext cx="3754741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Interesting Points: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</a:pP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Double lobed show that the dust is concentrated in the midplane.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</a:pPr>
            <a:endParaRPr sz="1600" dirty="0"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</a:pP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Middle becomes pinched off in longer wavelengths.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endParaRPr lang="en-US"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endParaRPr dirty="0"/>
          </a:p>
        </p:txBody>
      </p:sp>
      <p:pic>
        <p:nvPicPr>
          <p:cNvPr id="7" name="Shape 101">
            <a:extLst>
              <a:ext uri="{FF2B5EF4-FFF2-40B4-BE49-F238E27FC236}">
                <a16:creationId xmlns:a16="http://schemas.microsoft.com/office/drawing/2014/main" id="{C28071E5-4B7D-49C0-9800-1B637EC1EFD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10650" y="213448"/>
            <a:ext cx="642925" cy="85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-174" r="752" b="174"/>
          <a:stretch/>
        </p:blipFill>
        <p:spPr>
          <a:xfrm>
            <a:off x="3672950" y="378975"/>
            <a:ext cx="3982620" cy="278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3180" y="378970"/>
            <a:ext cx="4012800" cy="2783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72925" y="3322001"/>
            <a:ext cx="3982645" cy="2834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 rotWithShape="1">
          <a:blip r:embed="rId6">
            <a:alphaModFix/>
          </a:blip>
          <a:srcRect r="2557"/>
          <a:stretch/>
        </p:blipFill>
        <p:spPr>
          <a:xfrm>
            <a:off x="7873180" y="3322001"/>
            <a:ext cx="4012800" cy="283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/>
          <p:nvPr/>
        </p:nvSpPr>
        <p:spPr>
          <a:xfrm>
            <a:off x="79225" y="378975"/>
            <a:ext cx="3593700" cy="64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overall trends were found</a:t>
            </a:r>
          </a:p>
          <a:p>
            <a:pPr marL="12700"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</a:pPr>
            <a:endParaRPr lang="en-US"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114-426 is an outlier (larger than the others)</a:t>
            </a:r>
          </a:p>
          <a:p>
            <a:pPr marL="12700"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</a:pPr>
            <a:endParaRPr lang="en-US"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Semi-Major axis and Semi-minor axis</a:t>
            </a:r>
          </a:p>
          <a:p>
            <a:pPr marL="12700"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</a:pPr>
            <a:endParaRPr lang="en-US"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Char char="•"/>
            </a:pP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Evidence of dust grain growth in the midplane of disk.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854015" y="213450"/>
            <a:ext cx="10180135" cy="9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4400" b="0" i="0" u="none" strike="noStrike" cap="none" dirty="0">
                <a:solidFill>
                  <a:srgbClr val="A9F8F3"/>
                </a:solidFill>
                <a:latin typeface="Calibri"/>
                <a:ea typeface="Calibri"/>
                <a:cs typeface="Calibri"/>
                <a:sym typeface="Calibri"/>
              </a:rPr>
              <a:t>Variability </a:t>
            </a:r>
            <a:r>
              <a:rPr lang="en-US" dirty="0">
                <a:solidFill>
                  <a:srgbClr val="A9F8F3"/>
                </a:solidFill>
              </a:rPr>
              <a:t>in 090-326 and 165-254</a:t>
            </a:r>
            <a:endParaRPr dirty="0">
              <a:solidFill>
                <a:srgbClr val="A9F8F3"/>
              </a:solidFill>
            </a:endParaRPr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975" y="1821177"/>
            <a:ext cx="3353125" cy="249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974" y="4487088"/>
            <a:ext cx="2860099" cy="2081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10074" y="4487086"/>
            <a:ext cx="2816205" cy="208185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3645846" y="1339184"/>
            <a:ext cx="4917400" cy="3211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Interesting Points: </a:t>
            </a:r>
            <a:endParaRPr sz="2200" dirty="0">
              <a:solidFill>
                <a:srgbClr val="FFFF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Both disk show variability,</a:t>
            </a:r>
            <a:r>
              <a:rPr lang="en-US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but there is no connecting trend.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Dust is unobservable in longer wavelengths for both disks (too faint).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measurement in shorter wavelength.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bg1"/>
              </a:solidFill>
            </a:endParaRP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6">
            <a:alphaModFix/>
          </a:blip>
          <a:srcRect t="4080" b="-3736"/>
          <a:stretch/>
        </p:blipFill>
        <p:spPr>
          <a:xfrm>
            <a:off x="8709083" y="1821177"/>
            <a:ext cx="3353125" cy="2594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65722" y="4449054"/>
            <a:ext cx="2880281" cy="2081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246003" y="4449055"/>
            <a:ext cx="2816205" cy="2081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386868" y="213443"/>
            <a:ext cx="566707" cy="74408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2280803" y="3145492"/>
            <a:ext cx="825600" cy="6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FF00"/>
                </a:solidFill>
              </a:rPr>
              <a:t>113 au</a:t>
            </a:r>
            <a:endParaRPr sz="1600" dirty="0">
              <a:solidFill>
                <a:srgbClr val="00FF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FFFF"/>
                </a:solidFill>
              </a:rPr>
              <a:t>  64 au</a:t>
            </a:r>
            <a:endParaRPr sz="1600" dirty="0">
              <a:solidFill>
                <a:srgbClr val="00FFFF"/>
              </a:solidFill>
            </a:endParaRPr>
          </a:p>
        </p:txBody>
      </p:sp>
      <p:sp>
        <p:nvSpPr>
          <p:cNvPr id="166" name="Shape 166"/>
          <p:cNvSpPr txBox="1"/>
          <p:nvPr/>
        </p:nvSpPr>
        <p:spPr>
          <a:xfrm>
            <a:off x="10729983" y="2959223"/>
            <a:ext cx="825600" cy="6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FF00"/>
                </a:solidFill>
              </a:rPr>
              <a:t>110 au</a:t>
            </a:r>
            <a:endParaRPr sz="1600" dirty="0">
              <a:solidFill>
                <a:srgbClr val="00FF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FFFF"/>
                </a:solidFill>
              </a:rPr>
              <a:t>  67 au</a:t>
            </a:r>
            <a:endParaRPr sz="1600" dirty="0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551</Words>
  <Application>Microsoft Office PowerPoint</Application>
  <PresentationFormat>Widescreen</PresentationFormat>
  <Paragraphs>101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 Photoevaporating Protoplanetary Disks near Young Massive Stars in the Orion Nebula </vt:lpstr>
      <vt:lpstr>Orion – Nursery of Baby Stars </vt:lpstr>
      <vt:lpstr>Why look in the Orion Nebula?</vt:lpstr>
      <vt:lpstr>Silhouette Disks</vt:lpstr>
      <vt:lpstr>PowerPoint Presentation</vt:lpstr>
      <vt:lpstr>114-426</vt:lpstr>
      <vt:lpstr>132-1832</vt:lpstr>
      <vt:lpstr>PowerPoint Presentation</vt:lpstr>
      <vt:lpstr>Variability in 090-326 and 165-254</vt:lpstr>
      <vt:lpstr>Conclusions and Further Work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Photoevaporating Protoplanetary Disks near Young Massive Stars in the Orion Nebula</dc:title>
  <dc:creator>Mackenzie James</dc:creator>
  <cp:lastModifiedBy>Mackenzie James</cp:lastModifiedBy>
  <cp:revision>25</cp:revision>
  <dcterms:modified xsi:type="dcterms:W3CDTF">2018-03-31T02:11:14Z</dcterms:modified>
</cp:coreProperties>
</file>